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aret Bold" charset="1" panose="00000000000000000000"/>
      <p:regular r:id="rId16"/>
    </p:embeddedFont>
    <p:embeddedFont>
      <p:font typeface="Garet" charset="1" panose="00000000000000000000"/>
      <p:regular r:id="rId17"/>
    </p:embeddedFont>
    <p:embeddedFont>
      <p:font typeface="League Spartan" charset="1" panose="00000800000000000000"/>
      <p:regular r:id="rId18"/>
    </p:embeddedFont>
    <p:embeddedFont>
      <p:font typeface="Garet Italics" charset="1" panose="00000000000000000000"/>
      <p:regular r:id="rId19"/>
    </p:embeddedFont>
    <p:embeddedFont>
      <p:font typeface="Roboto" charset="1" panose="02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t="0" r="-2479" b="-184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04823" y="-898106"/>
            <a:ext cx="4404437" cy="5655778"/>
          </a:xfrm>
          <a:custGeom>
            <a:avLst/>
            <a:gdLst/>
            <a:ahLst/>
            <a:cxnLst/>
            <a:rect r="r" b="b" t="t" l="l"/>
            <a:pathLst>
              <a:path h="5655778" w="4404437">
                <a:moveTo>
                  <a:pt x="0" y="0"/>
                </a:moveTo>
                <a:lnTo>
                  <a:pt x="4404437" y="0"/>
                </a:lnTo>
                <a:lnTo>
                  <a:pt x="4404437" y="5655778"/>
                </a:lnTo>
                <a:lnTo>
                  <a:pt x="0" y="565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65587" y="3921008"/>
            <a:ext cx="2410884" cy="608841"/>
            <a:chOff x="0" y="0"/>
            <a:chExt cx="1609259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9259" cy="406400"/>
            </a:xfrm>
            <a:custGeom>
              <a:avLst/>
              <a:gdLst/>
              <a:ahLst/>
              <a:cxnLst/>
              <a:rect r="r" b="b" t="t" l="l"/>
              <a:pathLst>
                <a:path h="406400" w="1609259">
                  <a:moveTo>
                    <a:pt x="1406059" y="0"/>
                  </a:moveTo>
                  <a:cubicBezTo>
                    <a:pt x="1518283" y="0"/>
                    <a:pt x="1609259" y="90976"/>
                    <a:pt x="1609259" y="203200"/>
                  </a:cubicBezTo>
                  <a:cubicBezTo>
                    <a:pt x="1609259" y="315424"/>
                    <a:pt x="1518283" y="406400"/>
                    <a:pt x="14060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1609259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5998318" y="9036632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551518" y="9036632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92172" y="1826539"/>
            <a:ext cx="12903655" cy="187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7"/>
              </a:lnSpc>
              <a:spcBef>
                <a:spcPct val="0"/>
              </a:spcBef>
            </a:pPr>
            <a:r>
              <a:rPr lang="en-US" b="true" sz="5384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FINANCIAL (EXPENSE) MANAGEMENT APPLICATION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7384997">
            <a:off x="-594215" y="-1991275"/>
            <a:ext cx="4404437" cy="5655778"/>
          </a:xfrm>
          <a:custGeom>
            <a:avLst/>
            <a:gdLst/>
            <a:ahLst/>
            <a:cxnLst/>
            <a:rect r="r" b="b" t="t" l="l"/>
            <a:pathLst>
              <a:path h="5655778" w="4404437">
                <a:moveTo>
                  <a:pt x="0" y="0"/>
                </a:moveTo>
                <a:lnTo>
                  <a:pt x="4404437" y="0"/>
                </a:lnTo>
                <a:lnTo>
                  <a:pt x="4404437" y="5655777"/>
                </a:lnTo>
                <a:lnTo>
                  <a:pt x="0" y="565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90068" y="4088635"/>
            <a:ext cx="2386403" cy="2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CSE1021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986" y="7051439"/>
            <a:ext cx="7750695" cy="306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1"/>
              </a:lnSpc>
            </a:pPr>
            <a:r>
              <a:rPr lang="en-US" sz="252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Team members:</a:t>
            </a:r>
          </a:p>
          <a:p>
            <a:pPr algn="l" marL="544677" indent="-272338" lvl="1">
              <a:lnSpc>
                <a:spcPts val="3531"/>
              </a:lnSpc>
              <a:buFont typeface="Arial"/>
              <a:buChar char="•"/>
            </a:pPr>
            <a:r>
              <a:rPr lang="en-US" b="true" sz="252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Dhanraj Choudhary [25BCE10624]</a:t>
            </a:r>
          </a:p>
          <a:p>
            <a:pPr algn="l">
              <a:lnSpc>
                <a:spcPts val="3531"/>
              </a:lnSpc>
            </a:pPr>
            <a:r>
              <a:rPr lang="en-US" sz="252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</a:t>
            </a:r>
            <a:r>
              <a:rPr lang="en-US" sz="252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•  Palak Roy [25BAI11268]</a:t>
            </a:r>
          </a:p>
          <a:p>
            <a:pPr algn="l">
              <a:lnSpc>
                <a:spcPts val="3531"/>
              </a:lnSpc>
            </a:pPr>
            <a:r>
              <a:rPr lang="en-US" sz="252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</a:t>
            </a:r>
            <a:r>
              <a:rPr lang="en-US" sz="252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•  Shruti Mishra [25BCY10042]</a:t>
            </a:r>
          </a:p>
          <a:p>
            <a:pPr algn="l">
              <a:lnSpc>
                <a:spcPts val="3531"/>
              </a:lnSpc>
            </a:pPr>
            <a:r>
              <a:rPr lang="en-US" sz="252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</a:t>
            </a:r>
            <a:r>
              <a:rPr lang="en-US" sz="252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•  Kumari Laxmi [25BCY10206]</a:t>
            </a:r>
          </a:p>
          <a:p>
            <a:pPr algn="l">
              <a:lnSpc>
                <a:spcPts val="3531"/>
              </a:lnSpc>
            </a:pPr>
            <a:r>
              <a:rPr lang="en-US" sz="252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</a:t>
            </a:r>
            <a:r>
              <a:rPr lang="en-US" sz="252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•  C Sahasra Lakshmi [25BCY10241]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862207" y="4880659"/>
            <a:ext cx="10563586" cy="118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2"/>
              </a:lnSpc>
              <a:spcBef>
                <a:spcPct val="0"/>
              </a:spcBef>
            </a:pPr>
            <a:r>
              <a:rPr lang="en-US" b="true" sz="338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COURSE:- Introduction to Problem Solving and Programming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5747" y="4225428"/>
            <a:ext cx="2544514" cy="2500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t="0" r="-2479" b="-184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91511" y="-891511"/>
            <a:ext cx="4240473" cy="4240473"/>
          </a:xfrm>
          <a:custGeom>
            <a:avLst/>
            <a:gdLst/>
            <a:ahLst/>
            <a:cxnLst/>
            <a:rect r="r" b="b" t="t" l="l"/>
            <a:pathLst>
              <a:path h="4240473" w="4240473">
                <a:moveTo>
                  <a:pt x="0" y="0"/>
                </a:moveTo>
                <a:lnTo>
                  <a:pt x="4240472" y="0"/>
                </a:lnTo>
                <a:lnTo>
                  <a:pt x="4240472" y="4240472"/>
                </a:lnTo>
                <a:lnTo>
                  <a:pt x="0" y="4240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99650" y="3188938"/>
            <a:ext cx="13102912" cy="2432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00"/>
              </a:lnSpc>
              <a:spcBef>
                <a:spcPct val="0"/>
              </a:spcBef>
            </a:pPr>
            <a:r>
              <a:rPr lang="en-US" b="true" sz="14214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691514" y="6933276"/>
            <a:ext cx="4240473" cy="4240473"/>
          </a:xfrm>
          <a:custGeom>
            <a:avLst/>
            <a:gdLst/>
            <a:ahLst/>
            <a:cxnLst/>
            <a:rect r="r" b="b" t="t" l="l"/>
            <a:pathLst>
              <a:path h="4240473" w="4240473">
                <a:moveTo>
                  <a:pt x="0" y="0"/>
                </a:moveTo>
                <a:lnTo>
                  <a:pt x="4240472" y="0"/>
                </a:lnTo>
                <a:lnTo>
                  <a:pt x="4240472" y="4240473"/>
                </a:lnTo>
                <a:lnTo>
                  <a:pt x="0" y="424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5232" y="1140634"/>
            <a:ext cx="12296811" cy="693075"/>
            <a:chOff x="0" y="0"/>
            <a:chExt cx="5323911" cy="300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23911" cy="300067"/>
            </a:xfrm>
            <a:custGeom>
              <a:avLst/>
              <a:gdLst/>
              <a:ahLst/>
              <a:cxnLst/>
              <a:rect r="r" b="b" t="t" l="l"/>
              <a:pathLst>
                <a:path h="300067" w="5323911">
                  <a:moveTo>
                    <a:pt x="5120711" y="0"/>
                  </a:moveTo>
                  <a:cubicBezTo>
                    <a:pt x="5232935" y="0"/>
                    <a:pt x="5323911" y="67172"/>
                    <a:pt x="5323911" y="150034"/>
                  </a:cubicBezTo>
                  <a:cubicBezTo>
                    <a:pt x="5323911" y="232895"/>
                    <a:pt x="5232935" y="300067"/>
                    <a:pt x="5120711" y="300067"/>
                  </a:cubicBezTo>
                  <a:lnTo>
                    <a:pt x="203200" y="300067"/>
                  </a:lnTo>
                  <a:cubicBezTo>
                    <a:pt x="90976" y="300067"/>
                    <a:pt x="0" y="232895"/>
                    <a:pt x="0" y="150034"/>
                  </a:cubicBezTo>
                  <a:cubicBezTo>
                    <a:pt x="0" y="6717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5323911" cy="252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73800" y="1320478"/>
            <a:ext cx="6354446" cy="6330254"/>
          </a:xfrm>
          <a:custGeom>
            <a:avLst/>
            <a:gdLst/>
            <a:ahLst/>
            <a:cxnLst/>
            <a:rect r="r" b="b" t="t" l="l"/>
            <a:pathLst>
              <a:path h="6330254" w="6354446">
                <a:moveTo>
                  <a:pt x="0" y="0"/>
                </a:moveTo>
                <a:lnTo>
                  <a:pt x="6354446" y="0"/>
                </a:lnTo>
                <a:lnTo>
                  <a:pt x="6354446" y="6330254"/>
                </a:lnTo>
                <a:lnTo>
                  <a:pt x="0" y="6330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5232" y="41252"/>
            <a:ext cx="13726886" cy="9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8"/>
              </a:lnSpc>
              <a:spcBef>
                <a:spcPct val="0"/>
              </a:spcBef>
            </a:pPr>
            <a:r>
              <a:rPr lang="en-US" sz="5749" b="true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Problem Statement &amp; Objective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835" y="1272853"/>
            <a:ext cx="10595428" cy="38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22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Financial Blind Spot: Why We Need a Digital Money Notebook?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93036" y="1900384"/>
            <a:ext cx="13814988" cy="627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b="true" sz="236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THE PROBLEM: </a:t>
            </a:r>
          </a:p>
          <a:p>
            <a:pPr algn="l" marL="509567" indent="-254783" lvl="1">
              <a:lnSpc>
                <a:spcPts val="3304"/>
              </a:lnSpc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 expense tracking → Overspending</a:t>
            </a:r>
          </a:p>
          <a:p>
            <a:pPr algn="l" marL="509567" indent="-254783" lvl="1">
              <a:lnSpc>
                <a:spcPts val="3304"/>
              </a:lnSpc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Manual methods → Time-consuming &amp; error-prone</a:t>
            </a:r>
          </a:p>
          <a:p>
            <a:pPr algn="l" marL="509567" indent="-254783" lvl="1">
              <a:lnSpc>
                <a:spcPts val="3304"/>
              </a:lnSpc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Poor visibility → Bad financial desicions </a:t>
            </a:r>
          </a:p>
          <a:p>
            <a:pPr algn="l">
              <a:lnSpc>
                <a:spcPts val="3304"/>
              </a:lnSpc>
            </a:pPr>
          </a:p>
          <a:p>
            <a:pPr algn="l">
              <a:lnSpc>
                <a:spcPts val="3304"/>
              </a:lnSpc>
            </a:pPr>
            <a:r>
              <a:rPr lang="en-US" b="true" sz="236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 THIS APP?</a:t>
            </a:r>
          </a:p>
          <a:p>
            <a:pPr algn="l" marL="509567" indent="-254783" lvl="1">
              <a:lnSpc>
                <a:spcPts val="3304"/>
              </a:lnSpc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Real-time tracking &amp; automated calculations </a:t>
            </a:r>
            <a:r>
              <a:rPr lang="en-US" sz="236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l" marL="509567" indent="-254783" lvl="1">
              <a:lnSpc>
                <a:spcPts val="3304"/>
              </a:lnSpc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Smart categorization &amp; spending insights </a:t>
            </a:r>
          </a:p>
          <a:p>
            <a:pPr algn="l" marL="509567" indent="-254783" lvl="1">
              <a:lnSpc>
                <a:spcPts val="3304"/>
              </a:lnSpc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Accessible financial management for everyone </a:t>
            </a:r>
          </a:p>
          <a:p>
            <a:pPr algn="l">
              <a:lnSpc>
                <a:spcPts val="3304"/>
              </a:lnSpc>
            </a:pPr>
          </a:p>
          <a:p>
            <a:pPr algn="l">
              <a:lnSpc>
                <a:spcPts val="3304"/>
              </a:lnSpc>
            </a:pPr>
            <a:r>
              <a:rPr lang="en-US" b="true" sz="236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BENEFITS:</a:t>
            </a:r>
          </a:p>
          <a:p>
            <a:pPr algn="l" marL="509567" indent="-254783" lvl="1">
              <a:lnSpc>
                <a:spcPts val="3304"/>
              </a:lnSpc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Students → Manage pocket money effectively</a:t>
            </a:r>
          </a:p>
          <a:p>
            <a:pPr algn="l" marL="509567" indent="-254783" lvl="1">
              <a:lnSpc>
                <a:spcPts val="3304"/>
              </a:lnSpc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Professionals → Budget salaries &amp; track savings</a:t>
            </a:r>
          </a:p>
          <a:p>
            <a:pPr algn="l" marL="509567" indent="-254783" lvl="1">
              <a:lnSpc>
                <a:spcPts val="3304"/>
              </a:lnSpc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Families → Plan household finances  </a:t>
            </a:r>
          </a:p>
          <a:p>
            <a:pPr algn="l" marL="509567" indent="-254783" lvl="1">
              <a:lnSpc>
                <a:spcPts val="3304"/>
              </a:lnSpc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Everyone → Build financial literacy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2099" y="357156"/>
            <a:ext cx="1193201" cy="945883"/>
          </a:xfrm>
          <a:custGeom>
            <a:avLst/>
            <a:gdLst/>
            <a:ahLst/>
            <a:cxnLst/>
            <a:rect r="r" b="b" t="t" l="l"/>
            <a:pathLst>
              <a:path h="945883" w="1193201">
                <a:moveTo>
                  <a:pt x="0" y="0"/>
                </a:moveTo>
                <a:lnTo>
                  <a:pt x="1193202" y="0"/>
                </a:lnTo>
                <a:lnTo>
                  <a:pt x="1193202" y="945883"/>
                </a:lnTo>
                <a:lnTo>
                  <a:pt x="0" y="945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1542533"/>
          <a:ext cx="15523800" cy="7515225"/>
        </p:xfrm>
        <a:graphic>
          <a:graphicData uri="http://schemas.openxmlformats.org/drawingml/2006/table">
            <a:tbl>
              <a:tblPr/>
              <a:tblGrid>
                <a:gridCol w="4399808"/>
                <a:gridCol w="7447628"/>
                <a:gridCol w="3676364"/>
              </a:tblGrid>
              <a:tr h="10339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49"/>
                        </a:lnSpc>
                        <a:defRPr/>
                      </a:pPr>
                      <a:r>
                        <a:rPr lang="en-US" sz="2749" b="true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49"/>
                        </a:lnSpc>
                        <a:defRPr/>
                      </a:pPr>
                      <a:r>
                        <a:rPr lang="en-US" sz="2749" b="true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CORE FUNCTIONALITY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 b="true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98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9"/>
                        </a:lnSpc>
                        <a:defRPr/>
                      </a:pPr>
                      <a:r>
                        <a:rPr lang="en-US" sz="2349" b="true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Add, update, delete income/expense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9"/>
                        </a:lnSpc>
                        <a:defRPr/>
                      </a:pPr>
                      <a:r>
                        <a:rPr lang="en-US" sz="2349" b="true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Complete transaction management with edit and remove capabilities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9"/>
                        </a:lnSpc>
                        <a:defRPr/>
                      </a:pPr>
                      <a:r>
                        <a:rPr lang="en-US" sz="1449" b="true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PENDING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28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Categorization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09"/>
                        </a:lnSpc>
                        <a:defRPr/>
                      </a:pPr>
                      <a:r>
                        <a:rPr lang="en-US" sz="21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Automatic sorting into Food, Transport, Bills, Entertainment, Shopping, and custom categories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9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PENDING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28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Summaries and reports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09"/>
                        </a:lnSpc>
                        <a:defRPr/>
                      </a:pPr>
                      <a:r>
                        <a:rPr lang="en-US" sz="21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Total income, total expenses, remaining balance, and category-wise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9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PENDING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28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Data storage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09"/>
                        </a:lnSpc>
                        <a:defRPr/>
                      </a:pPr>
                      <a:r>
                        <a:rPr lang="en-US" sz="21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Persistent storage using JSON files for reliable data retention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9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PENDING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28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Search option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09"/>
                        </a:lnSpc>
                        <a:defRPr/>
                      </a:pPr>
                      <a:r>
                        <a:rPr lang="en-US" sz="21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Find transactions by date, category, amount, or description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9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PENDING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794951" y="391042"/>
            <a:ext cx="16824120" cy="11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8"/>
              </a:lnSpc>
              <a:spcBef>
                <a:spcPct val="0"/>
              </a:spcBef>
            </a:pPr>
            <a:r>
              <a:rPr lang="en-US" sz="6749" b="true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Project Features and Current Status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877" y="1937130"/>
            <a:ext cx="14704597" cy="337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17"/>
              </a:lnSpc>
            </a:pPr>
            <a:r>
              <a:rPr lang="en-US" b="true" sz="2155" spc="19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PROGRAMMING LANGUAGE</a:t>
            </a:r>
          </a:p>
          <a:p>
            <a:pPr algn="just">
              <a:lnSpc>
                <a:spcPts val="3017"/>
              </a:lnSpc>
            </a:pPr>
            <a:r>
              <a:rPr lang="en-US" b="true" sz="2155" spc="19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Python 3.x </a:t>
            </a:r>
          </a:p>
          <a:p>
            <a:pPr algn="just" marL="465300" indent="-232650" lvl="1">
              <a:lnSpc>
                <a:spcPts val="3017"/>
              </a:lnSpc>
              <a:buFont typeface="Arial"/>
              <a:buChar char="•"/>
            </a:pPr>
            <a:r>
              <a:rPr lang="en-US" sz="2155" spc="19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Beginner-friendly with readable syntax </a:t>
            </a:r>
          </a:p>
          <a:p>
            <a:pPr algn="just" marL="465300" indent="-232650" lvl="1">
              <a:lnSpc>
                <a:spcPts val="3017"/>
              </a:lnSpc>
              <a:buFont typeface="Arial"/>
              <a:buChar char="•"/>
            </a:pPr>
            <a:r>
              <a:rPr lang="en-US" sz="2155" spc="19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Built-in file handling &amp; data processing </a:t>
            </a:r>
          </a:p>
          <a:p>
            <a:pPr algn="just" marL="465300" indent="-232650" lvl="1">
              <a:lnSpc>
                <a:spcPts val="3017"/>
              </a:lnSpc>
              <a:buFont typeface="Arial"/>
              <a:buChar char="•"/>
            </a:pPr>
            <a:r>
              <a:rPr lang="en-US" sz="2155" spc="19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Large community + extensive resources </a:t>
            </a:r>
          </a:p>
          <a:p>
            <a:pPr algn="just" marL="465300" indent="-232650" lvl="1">
              <a:lnSpc>
                <a:spcPts val="3017"/>
              </a:lnSpc>
              <a:buFont typeface="Arial"/>
              <a:buChar char="•"/>
            </a:pPr>
            <a:r>
              <a:rPr lang="en-US" sz="2155" spc="19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Cross-platform compatibility (Windows, Mac, Linux) </a:t>
            </a:r>
          </a:p>
          <a:p>
            <a:pPr algn="just">
              <a:lnSpc>
                <a:spcPts val="3017"/>
              </a:lnSpc>
            </a:pPr>
          </a:p>
          <a:p>
            <a:pPr algn="just">
              <a:lnSpc>
                <a:spcPts val="3017"/>
              </a:lnSpc>
            </a:pPr>
          </a:p>
          <a:p>
            <a:pPr algn="just">
              <a:lnSpc>
                <a:spcPts val="301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1092149" y="43669"/>
            <a:ext cx="17644649" cy="112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  <a:spcBef>
                <a:spcPct val="0"/>
              </a:spcBef>
            </a:pPr>
            <a:r>
              <a:rPr lang="en-US" b="true" sz="6629" spc="609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TECHNICAL 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7877" y="4735126"/>
            <a:ext cx="16081890" cy="327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</a:p>
          <a:p>
            <a:pPr algn="just">
              <a:lnSpc>
                <a:spcPts val="3299"/>
              </a:lnSpc>
            </a:pPr>
          </a:p>
          <a:p>
            <a:pPr algn="just">
              <a:lnSpc>
                <a:spcPts val="3299"/>
              </a:lnSpc>
            </a:pPr>
            <a:r>
              <a:rPr lang="en-US" b="true" sz="2357" spc="21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USER INTERFACE </a:t>
            </a:r>
          </a:p>
          <a:p>
            <a:pPr algn="just">
              <a:lnSpc>
                <a:spcPts val="3299"/>
              </a:lnSpc>
            </a:pPr>
            <a:r>
              <a:rPr lang="en-US" b="true" sz="2357" spc="21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Console/CLI (Command Line Interface) </a:t>
            </a:r>
          </a:p>
          <a:p>
            <a:pPr algn="just" marL="508882" indent="-254441" lvl="1">
              <a:lnSpc>
                <a:spcPts val="3299"/>
              </a:lnSpc>
              <a:buFont typeface="Arial"/>
              <a:buChar char="•"/>
            </a:pPr>
            <a:r>
              <a:rPr lang="en-US" sz="2357" spc="21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Text-based menu system </a:t>
            </a:r>
          </a:p>
          <a:p>
            <a:pPr algn="just" marL="508882" indent="-254441" lvl="1">
              <a:lnSpc>
                <a:spcPts val="3299"/>
              </a:lnSpc>
              <a:buFont typeface="Arial"/>
              <a:buChar char="•"/>
            </a:pPr>
            <a:r>
              <a:rPr lang="en-US" sz="2357" spc="21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Platform-independent &amp; simple</a:t>
            </a:r>
          </a:p>
          <a:p>
            <a:pPr algn="just" marL="508882" indent="-254441" lvl="1">
              <a:lnSpc>
                <a:spcPts val="3299"/>
              </a:lnSpc>
              <a:buFont typeface="Arial"/>
              <a:buChar char="•"/>
            </a:pPr>
            <a:r>
              <a:rPr lang="en-US" sz="2357" spc="21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Focuses on functionality first  </a:t>
            </a:r>
          </a:p>
          <a:p>
            <a:pPr algn="just" marL="508882" indent="-254441" lvl="1">
              <a:lnSpc>
                <a:spcPts val="3299"/>
              </a:lnSpc>
              <a:buFont typeface="Arial"/>
              <a:buChar char="•"/>
            </a:pPr>
            <a:r>
              <a:rPr lang="en-US" sz="2357" i="true" spc="216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Future</a:t>
            </a:r>
            <a:r>
              <a:rPr lang="en-US" sz="2357" spc="21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 GUI(Tkinter) or Web interface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49858" y="1596860"/>
            <a:ext cx="14311684" cy="329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6"/>
              </a:lnSpc>
            </a:pPr>
          </a:p>
          <a:p>
            <a:pPr algn="just">
              <a:lnSpc>
                <a:spcPts val="2936"/>
              </a:lnSpc>
            </a:pPr>
            <a:r>
              <a:rPr lang="en-US" b="true" sz="2097" spc="19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STORAGE</a:t>
            </a:r>
          </a:p>
          <a:p>
            <a:pPr algn="just">
              <a:lnSpc>
                <a:spcPts val="2936"/>
              </a:lnSpc>
            </a:pPr>
            <a:r>
              <a:rPr lang="en-US" b="true" sz="2097" spc="19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JSON (JavaScript Object Notation) </a:t>
            </a:r>
          </a:p>
          <a:p>
            <a:pPr algn="just" marL="452867" indent="-226434" lvl="1">
              <a:lnSpc>
                <a:spcPts val="2936"/>
              </a:lnSpc>
              <a:buFont typeface="Arial"/>
              <a:buChar char="•"/>
            </a:pPr>
            <a:r>
              <a:rPr lang="en-US" sz="2097" spc="19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Lightweight &amp; human-readable format </a:t>
            </a:r>
          </a:p>
          <a:p>
            <a:pPr algn="just" marL="452867" indent="-226434" lvl="1">
              <a:lnSpc>
                <a:spcPts val="2936"/>
              </a:lnSpc>
              <a:buFont typeface="Arial"/>
              <a:buChar char="•"/>
            </a:pPr>
            <a:r>
              <a:rPr lang="en-US" sz="2097" spc="19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 complex database setup needed </a:t>
            </a:r>
          </a:p>
          <a:p>
            <a:pPr algn="just" marL="452867" indent="-226434" lvl="1">
              <a:lnSpc>
                <a:spcPts val="2936"/>
              </a:lnSpc>
              <a:buFont typeface="Arial"/>
              <a:buChar char="•"/>
            </a:pPr>
            <a:r>
              <a:rPr lang="en-US" sz="2097" spc="19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Easy Python integration</a:t>
            </a:r>
          </a:p>
          <a:p>
            <a:pPr algn="just" marL="452867" indent="-226434" lvl="1">
              <a:lnSpc>
                <a:spcPts val="2936"/>
              </a:lnSpc>
              <a:buFont typeface="Arial"/>
              <a:buChar char="•"/>
            </a:pPr>
            <a:r>
              <a:rPr lang="en-US" sz="2097" i="true" spc="192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Future:</a:t>
            </a:r>
            <a:r>
              <a:rPr lang="en-US" sz="2097" spc="19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SQLite for scalability</a:t>
            </a:r>
          </a:p>
          <a:p>
            <a:pPr algn="just">
              <a:lnSpc>
                <a:spcPts val="2936"/>
              </a:lnSpc>
            </a:pPr>
          </a:p>
          <a:p>
            <a:pPr algn="just">
              <a:lnSpc>
                <a:spcPts val="2936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142377" y="4776170"/>
            <a:ext cx="4716465" cy="3610240"/>
          </a:xfrm>
          <a:custGeom>
            <a:avLst/>
            <a:gdLst/>
            <a:ahLst/>
            <a:cxnLst/>
            <a:rect r="r" b="b" t="t" l="l"/>
            <a:pathLst>
              <a:path h="3610240" w="4716465">
                <a:moveTo>
                  <a:pt x="0" y="0"/>
                </a:moveTo>
                <a:lnTo>
                  <a:pt x="4716465" y="0"/>
                </a:lnTo>
                <a:lnTo>
                  <a:pt x="4716465" y="3610240"/>
                </a:lnTo>
                <a:lnTo>
                  <a:pt x="0" y="3610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93520" y="-432037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6344" y="2210435"/>
            <a:ext cx="9935670" cy="3030379"/>
          </a:xfrm>
          <a:custGeom>
            <a:avLst/>
            <a:gdLst/>
            <a:ahLst/>
            <a:cxnLst/>
            <a:rect r="r" b="b" t="t" l="l"/>
            <a:pathLst>
              <a:path h="3030379" w="9935670">
                <a:moveTo>
                  <a:pt x="0" y="0"/>
                </a:moveTo>
                <a:lnTo>
                  <a:pt x="9935670" y="0"/>
                </a:lnTo>
                <a:lnTo>
                  <a:pt x="9935670" y="3030380"/>
                </a:lnTo>
                <a:lnTo>
                  <a:pt x="0" y="3030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6344" y="6147762"/>
            <a:ext cx="10190338" cy="2318302"/>
          </a:xfrm>
          <a:custGeom>
            <a:avLst/>
            <a:gdLst/>
            <a:ahLst/>
            <a:cxnLst/>
            <a:rect r="r" b="b" t="t" l="l"/>
            <a:pathLst>
              <a:path h="2318302" w="10190338">
                <a:moveTo>
                  <a:pt x="0" y="0"/>
                </a:moveTo>
                <a:lnTo>
                  <a:pt x="10190338" y="0"/>
                </a:lnTo>
                <a:lnTo>
                  <a:pt x="10190338" y="2318302"/>
                </a:lnTo>
                <a:lnTo>
                  <a:pt x="0" y="2318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962" y="1580613"/>
            <a:ext cx="2479568" cy="52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7"/>
              </a:lnSpc>
              <a:spcBef>
                <a:spcPct val="0"/>
              </a:spcBef>
            </a:pPr>
            <a:r>
              <a:rPr lang="en-US" sz="3141" u="sng">
                <a:solidFill>
                  <a:srgbClr val="A280E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Flowchart: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4962" y="5283677"/>
            <a:ext cx="2486725" cy="48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  <a:spcBef>
                <a:spcPct val="0"/>
              </a:spcBef>
            </a:pPr>
            <a:r>
              <a:rPr lang="en-US" sz="2849" u="sng">
                <a:solidFill>
                  <a:srgbClr val="A280E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Block Design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908550"/>
            <a:ext cx="952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857802" y="1205963"/>
            <a:ext cx="387810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30" u="sng">
                <a:solidFill>
                  <a:srgbClr val="A280E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MODULES PLANNED: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95301" y="1826468"/>
            <a:ext cx="6003106" cy="584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487" indent="-239744" lvl="1">
              <a:lnSpc>
                <a:spcPts val="3109"/>
              </a:lnSpc>
              <a:buFont typeface="Arial"/>
              <a:buChar char="•"/>
            </a:pPr>
            <a:r>
              <a:rPr lang="en-US" sz="2220" spc="204">
                <a:solidFill>
                  <a:srgbClr val="A280EC"/>
                </a:solidFill>
                <a:latin typeface="Garet"/>
                <a:ea typeface="Garet"/>
                <a:cs typeface="Garet"/>
                <a:sym typeface="Garet"/>
              </a:rPr>
              <a:t> INPUT M</a:t>
            </a:r>
            <a:r>
              <a:rPr lang="en-US" sz="2220" spc="204">
                <a:solidFill>
                  <a:srgbClr val="A280EC"/>
                </a:solidFill>
                <a:latin typeface="Garet"/>
                <a:ea typeface="Garet"/>
                <a:cs typeface="Garet"/>
                <a:sym typeface="Garet"/>
              </a:rPr>
              <a:t>ODULE: USER INPUT HANDLING, VALIDATION, ERROR CHECKING</a:t>
            </a:r>
          </a:p>
          <a:p>
            <a:pPr algn="l">
              <a:lnSpc>
                <a:spcPts val="3109"/>
              </a:lnSpc>
            </a:pPr>
          </a:p>
          <a:p>
            <a:pPr algn="l" marL="479487" indent="-239744" lvl="1">
              <a:lnSpc>
                <a:spcPts val="3109"/>
              </a:lnSpc>
              <a:buFont typeface="Arial"/>
              <a:buChar char="•"/>
            </a:pPr>
            <a:r>
              <a:rPr lang="en-US" sz="2220" spc="204">
                <a:solidFill>
                  <a:srgbClr val="A280EC"/>
                </a:solidFill>
                <a:latin typeface="Garet"/>
                <a:ea typeface="Garet"/>
                <a:cs typeface="Garet"/>
                <a:sym typeface="Garet"/>
              </a:rPr>
              <a:t>REPORT MODULE: SUMMARY GENERATION, CATEGORY ANALYSIS, TREND CALCULATIONS</a:t>
            </a:r>
          </a:p>
          <a:p>
            <a:pPr algn="l">
              <a:lnSpc>
                <a:spcPts val="3109"/>
              </a:lnSpc>
            </a:pPr>
          </a:p>
          <a:p>
            <a:pPr algn="l" marL="479487" indent="-239744" lvl="1">
              <a:lnSpc>
                <a:spcPts val="3109"/>
              </a:lnSpc>
              <a:buFont typeface="Arial"/>
              <a:buChar char="•"/>
            </a:pPr>
            <a:r>
              <a:rPr lang="en-US" sz="2220" spc="204">
                <a:solidFill>
                  <a:srgbClr val="A280EC"/>
                </a:solidFill>
                <a:latin typeface="Garet"/>
                <a:ea typeface="Garet"/>
                <a:cs typeface="Garet"/>
                <a:sym typeface="Garet"/>
              </a:rPr>
              <a:t>STORAGE MODULE: JSON FILE READ/WRITE, DATA PERSISTENCE, BACKUP</a:t>
            </a:r>
          </a:p>
          <a:p>
            <a:pPr algn="l">
              <a:lnSpc>
                <a:spcPts val="3109"/>
              </a:lnSpc>
            </a:pPr>
          </a:p>
          <a:p>
            <a:pPr algn="l" marL="479487" indent="-239744" lvl="1">
              <a:lnSpc>
                <a:spcPts val="3109"/>
              </a:lnSpc>
              <a:buFont typeface="Arial"/>
              <a:buChar char="•"/>
            </a:pPr>
            <a:r>
              <a:rPr lang="en-US" sz="2220" spc="204">
                <a:solidFill>
                  <a:srgbClr val="A280EC"/>
                </a:solidFill>
                <a:latin typeface="Garet"/>
                <a:ea typeface="Garet"/>
                <a:cs typeface="Garet"/>
                <a:sym typeface="Garet"/>
              </a:rPr>
              <a:t>UI MODULE: MENU DISPLAY, RESULT PRESENTATION, USER FEEDBAC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85349" y="-15627"/>
            <a:ext cx="17644649" cy="112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  <a:spcBef>
                <a:spcPct val="0"/>
              </a:spcBef>
            </a:pPr>
            <a:r>
              <a:rPr lang="en-US" b="true" sz="6629" spc="609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SYSTEM DESIGN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7717" y="344637"/>
            <a:ext cx="7523329" cy="79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9"/>
              </a:lnSpc>
              <a:spcBef>
                <a:spcPct val="0"/>
              </a:spcBef>
            </a:pPr>
            <a:r>
              <a:rPr lang="en-US" b="true" sz="4649" u="sng">
                <a:solidFill>
                  <a:srgbClr val="FEF0E1"/>
                </a:solidFill>
                <a:latin typeface="Garet Bold"/>
                <a:ea typeface="Garet Bold"/>
                <a:cs typeface="Garet Bold"/>
                <a:sym typeface="Garet Bold"/>
              </a:rPr>
              <a:t>CURRENT PROGRESS: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7717" y="2800597"/>
            <a:ext cx="8198220" cy="51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  <a:spcBef>
                <a:spcPct val="0"/>
              </a:spcBef>
            </a:pPr>
            <a:r>
              <a:rPr lang="en-US" b="true" sz="30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Adding an expense entry – not working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5054" y="3490218"/>
            <a:ext cx="9182685" cy="47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b="true" sz="27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Status: Design pending, implementation pending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902" y="4153804"/>
            <a:ext cx="9570988" cy="155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683" indent="-242841" lvl="1">
              <a:lnSpc>
                <a:spcPts val="3149"/>
              </a:lnSpc>
              <a:buFont typeface="Arial"/>
              <a:buChar char="•"/>
            </a:pPr>
            <a:r>
              <a:rPr lang="en-US" b="true" sz="22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Menu option structure define</a:t>
            </a:r>
          </a:p>
          <a:p>
            <a:pPr algn="l" marL="485683" indent="-242841" lvl="1">
              <a:lnSpc>
                <a:spcPts val="3149"/>
              </a:lnSpc>
              <a:buFont typeface="Arial"/>
              <a:buChar char="•"/>
            </a:pPr>
            <a:r>
              <a:rPr lang="en-US" b="true" sz="22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Input flow designed (amount, category, description)</a:t>
            </a:r>
          </a:p>
          <a:p>
            <a:pPr algn="l" marL="485683" indent="-242841" lvl="1">
              <a:lnSpc>
                <a:spcPts val="3149"/>
              </a:lnSpc>
              <a:buFont typeface="Arial"/>
              <a:buChar char="•"/>
            </a:pPr>
            <a:r>
              <a:rPr lang="en-US" b="true" sz="22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Validation rules planned (positive amounts, valid categories) </a:t>
            </a:r>
          </a:p>
          <a:p>
            <a:pPr algn="l" marL="485683" indent="-242841" lvl="1">
              <a:lnSpc>
                <a:spcPts val="3149"/>
              </a:lnSpc>
              <a:buFont typeface="Arial"/>
              <a:buChar char="•"/>
            </a:pPr>
            <a:r>
              <a:rPr lang="en-US" b="true" sz="22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JSON storage format designed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32637" y="971550"/>
            <a:ext cx="5997625" cy="51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  <a:spcBef>
                <a:spcPct val="0"/>
              </a:spcBef>
            </a:pPr>
            <a:r>
              <a:rPr lang="en-US" b="true" sz="30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Editing and deleting –pending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7738" y="1608078"/>
            <a:ext cx="8487422" cy="79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b="true" sz="23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Status: Feature specifications ready, implementation Week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1740" y="2519949"/>
            <a:ext cx="7913421" cy="276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317" indent="-290659" lvl="1">
              <a:lnSpc>
                <a:spcPts val="3769"/>
              </a:lnSpc>
              <a:buFont typeface="Arial"/>
              <a:buChar char="•"/>
            </a:pPr>
            <a:r>
              <a:rPr lang="en-US" b="true" sz="2692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View all transactions functionality planned</a:t>
            </a:r>
          </a:p>
          <a:p>
            <a:pPr algn="l" marL="581317" indent="-290659" lvl="1">
              <a:lnSpc>
                <a:spcPts val="3769"/>
              </a:lnSpc>
              <a:buFont typeface="Arial"/>
              <a:buChar char="•"/>
            </a:pPr>
            <a:r>
              <a:rPr lang="en-US" b="true" sz="2692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Selection mechanism designed (by ID or date)</a:t>
            </a:r>
          </a:p>
          <a:p>
            <a:pPr algn="l" marL="537314" indent="-268657" lvl="1">
              <a:lnSpc>
                <a:spcPts val="3484"/>
              </a:lnSpc>
              <a:buFont typeface="Arial"/>
              <a:buChar char="•"/>
            </a:pPr>
            <a:r>
              <a:rPr lang="en-US" b="true" sz="2488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Confirmation prompts planned for delete operations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8664" y="6147408"/>
            <a:ext cx="6667946" cy="51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  <a:spcBef>
                <a:spcPct val="0"/>
              </a:spcBef>
            </a:pPr>
            <a:r>
              <a:rPr lang="en-US" b="true" sz="30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Summary calculation – not tested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91581" y="6765274"/>
            <a:ext cx="10472886" cy="50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9"/>
              </a:lnSpc>
              <a:spcBef>
                <a:spcPct val="0"/>
              </a:spcBef>
            </a:pPr>
            <a:r>
              <a:rPr lang="en-US" b="true" sz="29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Status: Algorithm designed, testing pending Week 5-6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77517" y="7490455"/>
            <a:ext cx="9301014" cy="122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272" indent="-253636" lvl="1">
              <a:lnSpc>
                <a:spcPts val="3289"/>
              </a:lnSpc>
              <a:buFont typeface="Arial"/>
              <a:buChar char="•"/>
            </a:pPr>
            <a:r>
              <a:rPr lang="en-US" b="true" sz="23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Calculation formulas ready: Income - Expenses = Balance</a:t>
            </a:r>
          </a:p>
          <a:p>
            <a:pPr algn="l" marL="507272" indent="-253636" lvl="1">
              <a:lnSpc>
                <a:spcPts val="3289"/>
              </a:lnSpc>
              <a:buFont typeface="Arial"/>
              <a:buChar char="•"/>
            </a:pPr>
            <a:r>
              <a:rPr lang="en-US" b="true" sz="23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Category-wise aggregation logic defined</a:t>
            </a:r>
          </a:p>
          <a:p>
            <a:pPr algn="l" marL="528862" indent="-264431" lvl="1">
              <a:lnSpc>
                <a:spcPts val="3429"/>
              </a:lnSpc>
              <a:buFont typeface="Arial"/>
              <a:buChar char="•"/>
            </a:pPr>
            <a:r>
              <a:rPr lang="en-US" b="true" sz="2449">
                <a:solidFill>
                  <a:srgbClr val="FEF0E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Report formatting structure planned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24528" y="267287"/>
            <a:ext cx="17154790" cy="110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3"/>
              </a:lnSpc>
              <a:spcBef>
                <a:spcPct val="0"/>
              </a:spcBef>
            </a:pPr>
            <a:r>
              <a:rPr lang="en-US" b="true" sz="6445" spc="592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CURRENT PROGRESS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33745"/>
            <a:ext cx="14109488" cy="446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7"/>
              </a:lnSpc>
            </a:pPr>
          </a:p>
          <a:p>
            <a:pPr algn="ctr" marL="918658" indent="-459329" lvl="1">
              <a:lnSpc>
                <a:spcPts val="5957"/>
              </a:lnSpc>
              <a:buFont typeface="Arial"/>
              <a:buChar char="•"/>
            </a:pPr>
            <a:r>
              <a:rPr lang="en-US" b="true" sz="425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Screenshots of UI done - </a:t>
            </a:r>
            <a:r>
              <a:rPr lang="en-US" b="true" sz="4255">
                <a:solidFill>
                  <a:srgbClr val="B76AB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pending</a:t>
            </a:r>
          </a:p>
          <a:p>
            <a:pPr algn="ctr" marL="918658" indent="-459329" lvl="1">
              <a:lnSpc>
                <a:spcPts val="5957"/>
              </a:lnSpc>
              <a:buFont typeface="Arial"/>
              <a:buChar char="•"/>
            </a:pPr>
            <a:r>
              <a:rPr lang="en-US" b="true" sz="425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Code modules completed - </a:t>
            </a:r>
            <a:r>
              <a:rPr lang="en-US" b="true" sz="4255">
                <a:solidFill>
                  <a:srgbClr val="B76AB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pending</a:t>
            </a:r>
          </a:p>
          <a:p>
            <a:pPr algn="ctr" marL="918658" indent="-459329" lvl="1">
              <a:lnSpc>
                <a:spcPts val="5957"/>
              </a:lnSpc>
              <a:buFont typeface="Arial"/>
              <a:buChar char="•"/>
            </a:pPr>
            <a:r>
              <a:rPr lang="en-US" b="true" sz="425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</a:t>
            </a:r>
            <a:r>
              <a:rPr lang="en-US" b="true" sz="425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storage implementation - </a:t>
            </a:r>
            <a:r>
              <a:rPr lang="en-US" b="true" sz="4255">
                <a:solidFill>
                  <a:srgbClr val="B76AB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pending</a:t>
            </a:r>
            <a:r>
              <a:rPr lang="en-US" b="true" sz="425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 marL="918658" indent="-459329" lvl="1">
              <a:lnSpc>
                <a:spcPts val="5957"/>
              </a:lnSpc>
              <a:buFont typeface="Arial"/>
              <a:buChar char="•"/>
            </a:pPr>
            <a:r>
              <a:rPr lang="en-US" b="true" sz="425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</a:t>
            </a:r>
            <a:r>
              <a:rPr lang="en-US" b="true" sz="425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Working demo (if possible) - </a:t>
            </a:r>
            <a:r>
              <a:rPr lang="en-US" b="true" sz="4255">
                <a:solidFill>
                  <a:srgbClr val="B76AB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pending</a:t>
            </a:r>
          </a:p>
          <a:p>
            <a:pPr algn="l">
              <a:lnSpc>
                <a:spcPts val="595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4240" y="1879701"/>
            <a:ext cx="4432102" cy="2691869"/>
          </a:xfrm>
          <a:custGeom>
            <a:avLst/>
            <a:gdLst/>
            <a:ahLst/>
            <a:cxnLst/>
            <a:rect r="r" b="b" t="t" l="l"/>
            <a:pathLst>
              <a:path h="2691869" w="4432102">
                <a:moveTo>
                  <a:pt x="0" y="0"/>
                </a:moveTo>
                <a:lnTo>
                  <a:pt x="4432102" y="0"/>
                </a:lnTo>
                <a:lnTo>
                  <a:pt x="4432102" y="2691869"/>
                </a:lnTo>
                <a:lnTo>
                  <a:pt x="0" y="2691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2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702071"/>
            <a:ext cx="6122868" cy="2163413"/>
          </a:xfrm>
          <a:custGeom>
            <a:avLst/>
            <a:gdLst/>
            <a:ahLst/>
            <a:cxnLst/>
            <a:rect r="r" b="b" t="t" l="l"/>
            <a:pathLst>
              <a:path h="2163413" w="6122868">
                <a:moveTo>
                  <a:pt x="0" y="0"/>
                </a:moveTo>
                <a:lnTo>
                  <a:pt x="6122868" y="0"/>
                </a:lnTo>
                <a:lnTo>
                  <a:pt x="6122868" y="2163413"/>
                </a:lnTo>
                <a:lnTo>
                  <a:pt x="0" y="2163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14497" y="2097726"/>
            <a:ext cx="5032011" cy="2473844"/>
          </a:xfrm>
          <a:custGeom>
            <a:avLst/>
            <a:gdLst/>
            <a:ahLst/>
            <a:cxnLst/>
            <a:rect r="r" b="b" t="t" l="l"/>
            <a:pathLst>
              <a:path h="2473844" w="5032011">
                <a:moveTo>
                  <a:pt x="0" y="0"/>
                </a:moveTo>
                <a:lnTo>
                  <a:pt x="5032011" y="0"/>
                </a:lnTo>
                <a:lnTo>
                  <a:pt x="5032011" y="2473844"/>
                </a:lnTo>
                <a:lnTo>
                  <a:pt x="0" y="2473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140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5422785"/>
            <a:ext cx="6040943" cy="2442699"/>
          </a:xfrm>
          <a:custGeom>
            <a:avLst/>
            <a:gdLst/>
            <a:ahLst/>
            <a:cxnLst/>
            <a:rect r="r" b="b" t="t" l="l"/>
            <a:pathLst>
              <a:path h="2442699" w="6040943">
                <a:moveTo>
                  <a:pt x="0" y="0"/>
                </a:moveTo>
                <a:lnTo>
                  <a:pt x="6040943" y="0"/>
                </a:lnTo>
                <a:lnTo>
                  <a:pt x="6040943" y="2442699"/>
                </a:lnTo>
                <a:lnTo>
                  <a:pt x="0" y="24426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00" t="0" r="-110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4240" y="1423125"/>
            <a:ext cx="2393037" cy="45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 Main Menu: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1226" y="5086350"/>
            <a:ext cx="4432102" cy="45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 Add Expense Example: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6433" y="-9049"/>
            <a:ext cx="17154790" cy="110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3"/>
              </a:lnSpc>
              <a:spcBef>
                <a:spcPct val="0"/>
              </a:spcBef>
            </a:pPr>
            <a:r>
              <a:rPr lang="en-US" b="true" sz="6445" spc="592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SAMPLE 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14497" y="1423125"/>
            <a:ext cx="3864248" cy="45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26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r>
              <a:rPr lang="en-US" b="true" sz="26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 Financial summary: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83828" y="4686924"/>
            <a:ext cx="4346674" cy="45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26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  <a:r>
              <a:rPr lang="en-US" b="true" sz="26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 Category-wise report: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32020" y="8081499"/>
            <a:ext cx="12698241" cy="50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278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Note: Full working demo will be available at later stages of development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997" y="1786258"/>
            <a:ext cx="4053959" cy="45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TECHNICAL LEARNING-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997" y="2563636"/>
            <a:ext cx="7905500" cy="168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281" indent="-259140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Python fundamentals -  syntax, functions, logic</a:t>
            </a:r>
          </a:p>
          <a:p>
            <a:pPr algn="l" marL="518281" indent="-259140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File handling &amp; JSON data structures</a:t>
            </a:r>
          </a:p>
          <a:p>
            <a:pPr algn="l" marL="518281" indent="-259140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Development environment setup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494785" y="1786258"/>
            <a:ext cx="5582603" cy="45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LOGIC AND ERROR-HANDLING -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94785" y="2463892"/>
            <a:ext cx="7976318" cy="158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86878" indent="-243439" lvl="1">
              <a:lnSpc>
                <a:spcPts val="3157"/>
              </a:lnSpc>
              <a:buFont typeface="Arial"/>
              <a:buChar char="•"/>
            </a:pPr>
            <a:r>
              <a:rPr lang="en-US" b="true" sz="225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Input validation ( negative amounts, empty fields)</a:t>
            </a:r>
          </a:p>
          <a:p>
            <a:pPr algn="l" marL="486878" indent="-243439" lvl="1">
              <a:lnSpc>
                <a:spcPts val="3157"/>
              </a:lnSpc>
              <a:buFont typeface="Arial"/>
              <a:buChar char="•"/>
            </a:pPr>
            <a:r>
              <a:rPr lang="en-US" b="true" sz="225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  <a:r>
              <a:rPr lang="en-US" b="true" sz="225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dge cases (duplicates, missing data)</a:t>
            </a:r>
          </a:p>
          <a:p>
            <a:pPr algn="l" marL="486878" indent="-243439" lvl="1">
              <a:lnSpc>
                <a:spcPts val="3157"/>
              </a:lnSpc>
              <a:buFont typeface="Arial"/>
              <a:buChar char="•"/>
            </a:pPr>
            <a:r>
              <a:rPr lang="en-US" b="true" sz="225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Currency precision &amp; user-friendly error messages</a:t>
            </a:r>
          </a:p>
          <a:p>
            <a:pPr algn="l">
              <a:lnSpc>
                <a:spcPts val="315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3997" y="5273306"/>
            <a:ext cx="3757851" cy="45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MANAGEMENT-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3405" y="5984661"/>
            <a:ext cx="8174355" cy="188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194" indent="-290597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</a:t>
            </a:r>
            <a:r>
              <a:rPr lang="en-US" b="true" sz="269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reventing data loss between sessions</a:t>
            </a:r>
          </a:p>
          <a:p>
            <a:pPr algn="l" marL="581194" indent="-290597" lvl="1">
              <a:lnSpc>
                <a:spcPts val="3768"/>
              </a:lnSpc>
              <a:buFont typeface="Arial"/>
              <a:buChar char="•"/>
            </a:pPr>
            <a:r>
              <a:rPr lang="en-US" b="true" sz="269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Reliable</a:t>
            </a:r>
            <a:r>
              <a:rPr lang="en-US" b="true" sz="269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file read/write without corruption</a:t>
            </a:r>
          </a:p>
          <a:p>
            <a:pPr algn="just" marL="581194" indent="-290597" lvl="1">
              <a:lnSpc>
                <a:spcPts val="3768"/>
              </a:lnSpc>
              <a:buFont typeface="Arial"/>
              <a:buChar char="•"/>
            </a:pPr>
            <a:r>
              <a:rPr lang="en-US" b="true" sz="269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Cross-platform file path compatibility</a:t>
            </a:r>
          </a:p>
          <a:p>
            <a:pPr algn="l">
              <a:lnSpc>
                <a:spcPts val="376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94955" y="5273306"/>
            <a:ext cx="4140041" cy="45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COORDINATION 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4785" y="5961963"/>
            <a:ext cx="8312074" cy="162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846" indent="-249923" lvl="1">
              <a:lnSpc>
                <a:spcPts val="3241"/>
              </a:lnSpc>
              <a:buFont typeface="Arial"/>
              <a:buChar char="•"/>
            </a:pPr>
            <a:r>
              <a:rPr lang="en-US" b="true" sz="231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Different learning paces &amp; workload balance</a:t>
            </a:r>
          </a:p>
          <a:p>
            <a:pPr algn="l" marL="499846" indent="-249923" lvl="1">
              <a:lnSpc>
                <a:spcPts val="3241"/>
              </a:lnSpc>
              <a:buFont typeface="Arial"/>
              <a:buChar char="•"/>
            </a:pPr>
            <a:r>
              <a:rPr lang="en-US" b="true" sz="231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Module division and integration</a:t>
            </a:r>
          </a:p>
          <a:p>
            <a:pPr algn="l" marL="499846" indent="-249923" lvl="1">
              <a:lnSpc>
                <a:spcPts val="3241"/>
              </a:lnSpc>
              <a:buFont typeface="Arial"/>
              <a:buChar char="•"/>
            </a:pPr>
            <a:r>
              <a:rPr lang="en-US" b="true" sz="231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Scheduling meetings &amp; maintaining communication</a:t>
            </a:r>
          </a:p>
          <a:p>
            <a:pPr algn="l">
              <a:lnSpc>
                <a:spcPts val="324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324528" y="119958"/>
            <a:ext cx="17154790" cy="110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3"/>
              </a:lnSpc>
              <a:spcBef>
                <a:spcPct val="0"/>
              </a:spcBef>
            </a:pPr>
            <a:r>
              <a:rPr lang="en-US" b="true" sz="6445" spc="592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 CHALLENGES FACED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DAG3PxUcCFQ</dc:identifier>
  <dcterms:modified xsi:type="dcterms:W3CDTF">2011-08-01T06:04:30Z</dcterms:modified>
  <cp:revision>1</cp:revision>
  <dc:title>Purple Pink Gradient Modern Metaverse Presentation</dc:title>
</cp:coreProperties>
</file>